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20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7196" y="-12419"/>
            <a:ext cx="7794333" cy="1008323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1006" y="3526650"/>
            <a:ext cx="4952711" cy="2414576"/>
          </a:xfrm>
        </p:spPr>
        <p:txBody>
          <a:bodyPr anchor="b">
            <a:noAutofit/>
          </a:bodyPr>
          <a:lstStyle>
            <a:lvl1pPr algn="r">
              <a:defRPr sz="459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006" y="5941224"/>
            <a:ext cx="4952711" cy="160878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7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7" cy="49919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" y="6556586"/>
            <a:ext cx="5395557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0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652" y="894080"/>
            <a:ext cx="5161355" cy="44331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35913" y="5327227"/>
            <a:ext cx="4606833" cy="558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556586"/>
            <a:ext cx="5395558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0305" y="1159221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5545" y="4233616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9353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833582"/>
            <a:ext cx="5395558" cy="3806675"/>
          </a:xfrm>
        </p:spPr>
        <p:txBody>
          <a:bodyPr anchor="b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35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652" y="894080"/>
            <a:ext cx="5161355" cy="44331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8157" y="5886027"/>
            <a:ext cx="5395559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0305" y="1159221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5545" y="4233616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105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471" y="894080"/>
            <a:ext cx="5390245" cy="44331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8157" y="5886027"/>
            <a:ext cx="5395559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040">
                <a:solidFill>
                  <a:schemeClr val="accent1"/>
                </a:solidFill>
              </a:defRPr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10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1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0715" y="894081"/>
            <a:ext cx="831990" cy="770212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59" y="894081"/>
            <a:ext cx="4415772" cy="77021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8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19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3961274"/>
            <a:ext cx="5395558" cy="2678985"/>
          </a:xfrm>
        </p:spPr>
        <p:txBody>
          <a:bodyPr anchor="b"/>
          <a:lstStyle>
            <a:lvl1pPr algn="l">
              <a:defRPr sz="3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1261920"/>
          </a:xfrm>
        </p:spPr>
        <p:txBody>
          <a:bodyPr anchor="t"/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7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7" cy="19371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" y="3168864"/>
            <a:ext cx="2624893" cy="5691799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8823" y="3168866"/>
            <a:ext cx="2624894" cy="5691800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2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6" cy="19371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3169442"/>
            <a:ext cx="2627071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59" y="4014628"/>
            <a:ext cx="2627071" cy="484603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6644" y="3169442"/>
            <a:ext cx="2627071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6644" y="4014628"/>
            <a:ext cx="2627071" cy="484603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894080"/>
            <a:ext cx="5395557" cy="19371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7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1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197953"/>
            <a:ext cx="2371655" cy="1875083"/>
          </a:xfrm>
        </p:spPr>
        <p:txBody>
          <a:bodyPr anchor="b">
            <a:normAutofit/>
          </a:bodyPr>
          <a:lstStyle>
            <a:lvl1pPr>
              <a:defRPr sz="1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5584" y="755224"/>
            <a:ext cx="2878131" cy="810544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59" y="4073035"/>
            <a:ext cx="2371655" cy="3790525"/>
          </a:xfrm>
        </p:spPr>
        <p:txBody>
          <a:bodyPr>
            <a:normAutofit/>
          </a:bodyPr>
          <a:lstStyle>
            <a:lvl1pPr marL="0" indent="0">
              <a:buNone/>
              <a:defRPr sz="119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0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7040880"/>
            <a:ext cx="5395557" cy="831216"/>
          </a:xfrm>
        </p:spPr>
        <p:txBody>
          <a:bodyPr anchor="b">
            <a:normAutofit/>
          </a:bodyPr>
          <a:lstStyle>
            <a:lvl1pPr algn="l">
              <a:defRPr sz="20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59" y="894080"/>
            <a:ext cx="5395557" cy="5640386"/>
          </a:xfrm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59" y="7872096"/>
            <a:ext cx="5395557" cy="988569"/>
          </a:xfrm>
        </p:spPr>
        <p:txBody>
          <a:bodyPr>
            <a:normAutofit/>
          </a:bodyPr>
          <a:lstStyle>
            <a:lvl1pPr marL="0" indent="0">
              <a:buNone/>
              <a:defRPr sz="102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196" y="-12419"/>
            <a:ext cx="7794334" cy="1008323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6" cy="1937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3168866"/>
            <a:ext cx="5395557" cy="569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94469" y="8860666"/>
            <a:ext cx="58151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" y="8860666"/>
            <a:ext cx="392952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7975" y="8860666"/>
            <a:ext cx="43574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2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388620" rtl="0" eaLnBrk="1" latinLnBrk="0" hangingPunct="1">
        <a:spcBef>
          <a:spcPct val="0"/>
        </a:spcBef>
        <a:buNone/>
        <a:defRPr sz="306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91465" indent="-291465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1508" indent="-242888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7155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6017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4879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13741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52603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1465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0327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"/>
          <p:cNvSpPr txBox="1"/>
          <p:nvPr/>
        </p:nvSpPr>
        <p:spPr>
          <a:xfrm>
            <a:off x="9523" y="6039854"/>
            <a:ext cx="7667625" cy="415089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1400" b="1" dirty="0">
              <a:solidFill>
                <a:schemeClr val="accent1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Joyce Perry Edwards, Ph.D., Chair</a:t>
            </a: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Education Committee</a:t>
            </a:r>
          </a:p>
          <a:p>
            <a:pPr algn="ctr"/>
            <a:endParaRPr lang="en-US" sz="1200" b="1" dirty="0">
              <a:solidFill>
                <a:schemeClr val="accent1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Dr. Mary J. Matthews</a:t>
            </a: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International President</a:t>
            </a:r>
          </a:p>
          <a:p>
            <a:pPr algn="ctr"/>
            <a:endParaRPr lang="en-US" sz="1200" b="1" dirty="0">
              <a:solidFill>
                <a:schemeClr val="accent1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Ms. Lynda Byrd, 3</a:t>
            </a:r>
            <a:r>
              <a:rPr lang="en-US" sz="1200" b="1" baseline="30000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rd</a:t>
            </a:r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Vice Chair</a:t>
            </a: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Board of Lay Activities</a:t>
            </a:r>
          </a:p>
          <a:p>
            <a:pPr algn="ctr"/>
            <a:endParaRPr lang="en-US" sz="1200" b="1" dirty="0">
              <a:solidFill>
                <a:schemeClr val="accent1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Bishop Joseph Johnson (Retired), 2</a:t>
            </a:r>
            <a:r>
              <a:rPr lang="en-US" sz="1200" b="1" baseline="30000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nd</a:t>
            </a:r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Vice Chair</a:t>
            </a: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Board of Lay Activities</a:t>
            </a:r>
          </a:p>
          <a:p>
            <a:pPr algn="ctr"/>
            <a:endParaRPr lang="en-US" sz="1200" b="1" dirty="0">
              <a:solidFill>
                <a:schemeClr val="accent1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Bishop Hilliard Dogbe, 1</a:t>
            </a:r>
            <a:r>
              <a:rPr lang="en-US" sz="1200" b="1" baseline="30000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st</a:t>
            </a:r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Vice Chair</a:t>
            </a: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Board of Lay Activities</a:t>
            </a:r>
          </a:p>
          <a:p>
            <a:pPr algn="ctr"/>
            <a:endParaRPr lang="en-US" sz="1200" b="1" dirty="0">
              <a:solidFill>
                <a:schemeClr val="accent1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Bishop Michael A. Frencher, Sr., Chair</a:t>
            </a:r>
          </a:p>
          <a:p>
            <a:pPr algn="ctr"/>
            <a:r>
              <a:rPr lang="en-US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Board of Lay Activities</a:t>
            </a:r>
          </a:p>
          <a:p>
            <a:pPr algn="ctr"/>
            <a:endParaRPr lang="en-US" sz="1200" b="1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1200" b="1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1200" b="1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1200" b="1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13" name="Picture 12" descr="Connectional Lay Council Logo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268" y="4635338"/>
            <a:ext cx="1744911" cy="1689568"/>
          </a:xfrm>
          <a:prstGeom prst="ellipse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9524" y="1699912"/>
            <a:ext cx="7772400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0">
              <a:buNone/>
            </a:pPr>
            <a:r>
              <a:rPr lang="en-US" sz="2800" b="1" kern="10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FACILITATOR’S GUIDE</a:t>
            </a:r>
          </a:p>
          <a:p>
            <a:pPr algn="ctr" rtl="0">
              <a:buNone/>
            </a:pPr>
            <a:r>
              <a:rPr lang="en-US" sz="2000" b="1" kern="10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 CONDUCTING</a:t>
            </a:r>
          </a:p>
          <a:p>
            <a:pPr algn="ctr"/>
            <a:r>
              <a:rPr lang="en-US" sz="2000" b="1" kern="1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INTERACTIVE THEMATIC </a:t>
            </a:r>
            <a:r>
              <a:rPr lang="en-US" sz="2000" b="1" kern="10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LAY ACADEMIES</a:t>
            </a:r>
            <a:endParaRPr lang="en-US" sz="2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5" y="3127722"/>
            <a:ext cx="77628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QUADERENNIAL THEME 2017-2021</a:t>
            </a: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The Freedom Church: Refocusing on our Purpose, </a:t>
            </a: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Reviewing Our Practices, Retooling Our People,</a:t>
            </a: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Reaching Our Potential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D27915-82D7-4AA5-84FD-6E2BA8697F43}"/>
              </a:ext>
            </a:extLst>
          </p:cNvPr>
          <p:cNvSpPr txBox="1"/>
          <p:nvPr/>
        </p:nvSpPr>
        <p:spPr>
          <a:xfrm>
            <a:off x="9524" y="445168"/>
            <a:ext cx="7762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Rockwell" panose="02060603020205020403" pitchFamily="18" charset="0"/>
              </a:rPr>
              <a:t>The African Methodist Episcopal Zion Church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  <a:latin typeface="Rockwell" panose="02060603020205020403" pitchFamily="18" charset="0"/>
              </a:rPr>
              <a:t>CONNECTIONAL LAY COUNCIL</a:t>
            </a:r>
            <a:endParaRPr lang="en-US" b="1" dirty="0">
              <a:solidFill>
                <a:schemeClr val="accent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2159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rgbClr val="FFC000"/>
      </a:dk1>
      <a:lt1>
        <a:srgbClr val="FFFF00"/>
      </a:lt1>
      <a:dk2>
        <a:srgbClr val="FFFFFF"/>
      </a:dk2>
      <a:lt2>
        <a:srgbClr val="F0D577"/>
      </a:lt2>
      <a:accent1>
        <a:srgbClr val="000000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357</TotalTime>
  <Words>108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Microsoft YaHei UI</vt:lpstr>
      <vt:lpstr>Arial</vt:lpstr>
      <vt:lpstr>Rockwell</vt:lpstr>
      <vt:lpstr>Times New Roman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THEMATIC GUIDE  of INTERACTIVE LAY ACADEMIES  for LAY LEADERS in the AFRICAN METHODIST EPISCOPAL ZION CHURCH</dc:title>
  <dc:creator>Microsoft account</dc:creator>
  <cp:lastModifiedBy>Joyce Edwards</cp:lastModifiedBy>
  <cp:revision>31</cp:revision>
  <cp:lastPrinted>2014-07-03T18:35:25Z</cp:lastPrinted>
  <dcterms:created xsi:type="dcterms:W3CDTF">2014-06-30T14:58:30Z</dcterms:created>
  <dcterms:modified xsi:type="dcterms:W3CDTF">2020-08-25T18:48:39Z</dcterms:modified>
</cp:coreProperties>
</file>