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20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7196" y="-12419"/>
            <a:ext cx="7794333" cy="10083238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1006" y="3526650"/>
            <a:ext cx="4952711" cy="2414576"/>
          </a:xfrm>
        </p:spPr>
        <p:txBody>
          <a:bodyPr anchor="b">
            <a:noAutofit/>
          </a:bodyPr>
          <a:lstStyle>
            <a:lvl1pPr algn="r">
              <a:defRPr sz="459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006" y="5941224"/>
            <a:ext cx="4952711" cy="1608785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7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4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3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08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574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" y="894080"/>
            <a:ext cx="5395557" cy="4991947"/>
          </a:xfrm>
        </p:spPr>
        <p:txBody>
          <a:bodyPr anchor="ctr">
            <a:normAutofit/>
          </a:bodyPr>
          <a:lstStyle>
            <a:lvl1pPr algn="l">
              <a:defRPr sz="374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" y="6556586"/>
            <a:ext cx="5395557" cy="2304078"/>
          </a:xfrm>
        </p:spPr>
        <p:txBody>
          <a:bodyPr anchor="ctr">
            <a:normAutofit/>
          </a:bodyPr>
          <a:lstStyle>
            <a:lvl1pPr marL="0" indent="0" algn="l">
              <a:buNone/>
              <a:defRPr sz="153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60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652" y="894080"/>
            <a:ext cx="5161355" cy="4433147"/>
          </a:xfrm>
        </p:spPr>
        <p:txBody>
          <a:bodyPr anchor="ctr">
            <a:normAutofit/>
          </a:bodyPr>
          <a:lstStyle>
            <a:lvl1pPr algn="l">
              <a:defRPr sz="374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35913" y="5327227"/>
            <a:ext cx="4606833" cy="5588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3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8620" indent="0">
              <a:buFontTx/>
              <a:buNone/>
              <a:defRPr/>
            </a:lvl2pPr>
            <a:lvl3pPr marL="777240" indent="0">
              <a:buFontTx/>
              <a:buNone/>
              <a:defRPr/>
            </a:lvl3pPr>
            <a:lvl4pPr marL="1165860" indent="0">
              <a:buFontTx/>
              <a:buNone/>
              <a:defRPr/>
            </a:lvl4pPr>
            <a:lvl5pPr marL="155448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6556586"/>
            <a:ext cx="5395558" cy="2304078"/>
          </a:xfrm>
        </p:spPr>
        <p:txBody>
          <a:bodyPr anchor="ctr">
            <a:normAutofit/>
          </a:bodyPr>
          <a:lstStyle>
            <a:lvl1pPr marL="0" indent="0" algn="l">
              <a:buNone/>
              <a:defRPr sz="153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10305" y="1159221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8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35545" y="4233616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8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9353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59" y="2833582"/>
            <a:ext cx="5395558" cy="3806675"/>
          </a:xfrm>
        </p:spPr>
        <p:txBody>
          <a:bodyPr anchor="b">
            <a:normAutofit/>
          </a:bodyPr>
          <a:lstStyle>
            <a:lvl1pPr algn="l">
              <a:defRPr sz="374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6640257"/>
            <a:ext cx="5395558" cy="2220407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935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652" y="894080"/>
            <a:ext cx="5161355" cy="4433147"/>
          </a:xfrm>
        </p:spPr>
        <p:txBody>
          <a:bodyPr anchor="ctr">
            <a:normAutofit/>
          </a:bodyPr>
          <a:lstStyle>
            <a:lvl1pPr algn="l">
              <a:defRPr sz="374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8157" y="5886027"/>
            <a:ext cx="5395559" cy="75423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0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8620" indent="0">
              <a:buFontTx/>
              <a:buNone/>
              <a:defRPr/>
            </a:lvl2pPr>
            <a:lvl3pPr marL="777240" indent="0">
              <a:buFontTx/>
              <a:buNone/>
              <a:defRPr/>
            </a:lvl3pPr>
            <a:lvl4pPr marL="1165860" indent="0">
              <a:buFontTx/>
              <a:buNone/>
              <a:defRPr/>
            </a:lvl4pPr>
            <a:lvl5pPr marL="155448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6640257"/>
            <a:ext cx="5395558" cy="2220407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10305" y="1159221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8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35545" y="4233616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8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9105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471" y="894080"/>
            <a:ext cx="5390245" cy="4433147"/>
          </a:xfrm>
        </p:spPr>
        <p:txBody>
          <a:bodyPr anchor="ctr">
            <a:normAutofit/>
          </a:bodyPr>
          <a:lstStyle>
            <a:lvl1pPr algn="l">
              <a:defRPr sz="374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8157" y="5886027"/>
            <a:ext cx="5395559" cy="75423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040">
                <a:solidFill>
                  <a:schemeClr val="accent1"/>
                </a:solidFill>
              </a:defRPr>
            </a:lvl1pPr>
            <a:lvl2pPr marL="388620" indent="0">
              <a:buFontTx/>
              <a:buNone/>
              <a:defRPr/>
            </a:lvl2pPr>
            <a:lvl3pPr marL="777240" indent="0">
              <a:buFontTx/>
              <a:buNone/>
              <a:defRPr/>
            </a:lvl3pPr>
            <a:lvl4pPr marL="1165860" indent="0">
              <a:buFontTx/>
              <a:buNone/>
              <a:defRPr/>
            </a:lvl4pPr>
            <a:lvl5pPr marL="155448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6640257"/>
            <a:ext cx="5395558" cy="2220407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210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591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80715" y="894081"/>
            <a:ext cx="831990" cy="770212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59" y="894081"/>
            <a:ext cx="4415772" cy="77021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88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193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59" y="3961274"/>
            <a:ext cx="5395558" cy="2678985"/>
          </a:xfrm>
        </p:spPr>
        <p:txBody>
          <a:bodyPr anchor="b"/>
          <a:lstStyle>
            <a:lvl1pPr algn="l">
              <a:defRPr sz="3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6640257"/>
            <a:ext cx="5395558" cy="1261920"/>
          </a:xfrm>
        </p:spPr>
        <p:txBody>
          <a:bodyPr anchor="t"/>
          <a:lstStyle>
            <a:lvl1pPr marL="0" indent="0" algn="l">
              <a:buNone/>
              <a:defRPr sz="17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879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" y="894080"/>
            <a:ext cx="5395557" cy="19371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" y="3168864"/>
            <a:ext cx="2624893" cy="5691799"/>
          </a:xfrm>
        </p:spPr>
        <p:txBody>
          <a:bodyPr>
            <a:normAutofit/>
          </a:bodyPr>
          <a:lstStyle>
            <a:lvl1pPr>
              <a:defRPr sz="1530"/>
            </a:lvl1pPr>
            <a:lvl2pPr>
              <a:defRPr sz="1360"/>
            </a:lvl2pPr>
            <a:lvl3pPr>
              <a:defRPr sz="1190"/>
            </a:lvl3pPr>
            <a:lvl4pPr>
              <a:defRPr sz="1020"/>
            </a:lvl4pPr>
            <a:lvl5pPr>
              <a:defRPr sz="1020"/>
            </a:lvl5pPr>
            <a:lvl6pPr>
              <a:defRPr sz="1020"/>
            </a:lvl6pPr>
            <a:lvl7pPr>
              <a:defRPr sz="1020"/>
            </a:lvl7pPr>
            <a:lvl8pPr>
              <a:defRPr sz="1020"/>
            </a:lvl8pPr>
            <a:lvl9pPr>
              <a:defRPr sz="10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8823" y="3168866"/>
            <a:ext cx="2624894" cy="5691800"/>
          </a:xfrm>
        </p:spPr>
        <p:txBody>
          <a:bodyPr>
            <a:normAutofit/>
          </a:bodyPr>
          <a:lstStyle>
            <a:lvl1pPr>
              <a:defRPr sz="1530"/>
            </a:lvl1pPr>
            <a:lvl2pPr>
              <a:defRPr sz="1360"/>
            </a:lvl2pPr>
            <a:lvl3pPr>
              <a:defRPr sz="1190"/>
            </a:lvl3pPr>
            <a:lvl4pPr>
              <a:defRPr sz="1020"/>
            </a:lvl4pPr>
            <a:lvl5pPr>
              <a:defRPr sz="1020"/>
            </a:lvl5pPr>
            <a:lvl6pPr>
              <a:defRPr sz="1020"/>
            </a:lvl6pPr>
            <a:lvl7pPr>
              <a:defRPr sz="1020"/>
            </a:lvl7pPr>
            <a:lvl8pPr>
              <a:defRPr sz="1020"/>
            </a:lvl8pPr>
            <a:lvl9pPr>
              <a:defRPr sz="10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524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" y="894080"/>
            <a:ext cx="5395556" cy="193717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3169442"/>
            <a:ext cx="2627071" cy="845184"/>
          </a:xfrm>
        </p:spPr>
        <p:txBody>
          <a:bodyPr anchor="b">
            <a:noAutofit/>
          </a:bodyPr>
          <a:lstStyle>
            <a:lvl1pPr marL="0" indent="0">
              <a:buNone/>
              <a:defRPr sz="2040" b="0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59" y="4014628"/>
            <a:ext cx="2627071" cy="484603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6644" y="3169442"/>
            <a:ext cx="2627071" cy="845184"/>
          </a:xfrm>
        </p:spPr>
        <p:txBody>
          <a:bodyPr anchor="b">
            <a:noAutofit/>
          </a:bodyPr>
          <a:lstStyle>
            <a:lvl1pPr marL="0" indent="0">
              <a:buNone/>
              <a:defRPr sz="2040" b="0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6644" y="4014628"/>
            <a:ext cx="2627071" cy="484603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6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59" y="894080"/>
            <a:ext cx="5395557" cy="19371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77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214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59" y="2197953"/>
            <a:ext cx="2371655" cy="1875083"/>
          </a:xfrm>
        </p:spPr>
        <p:txBody>
          <a:bodyPr anchor="b">
            <a:normAutofit/>
          </a:bodyPr>
          <a:lstStyle>
            <a:lvl1pPr>
              <a:defRPr sz="1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5584" y="755224"/>
            <a:ext cx="2878131" cy="810544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159" y="4073035"/>
            <a:ext cx="2371655" cy="3790525"/>
          </a:xfrm>
        </p:spPr>
        <p:txBody>
          <a:bodyPr>
            <a:normAutofit/>
          </a:bodyPr>
          <a:lstStyle>
            <a:lvl1pPr marL="0" indent="0">
              <a:buNone/>
              <a:defRPr sz="119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30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59" y="7040880"/>
            <a:ext cx="5395557" cy="831216"/>
          </a:xfrm>
        </p:spPr>
        <p:txBody>
          <a:bodyPr anchor="b">
            <a:normAutofit/>
          </a:bodyPr>
          <a:lstStyle>
            <a:lvl1pPr algn="l">
              <a:defRPr sz="204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159" y="894080"/>
            <a:ext cx="5395557" cy="5640386"/>
          </a:xfrm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159" y="7872096"/>
            <a:ext cx="5395557" cy="988569"/>
          </a:xfrm>
        </p:spPr>
        <p:txBody>
          <a:bodyPr>
            <a:normAutofit/>
          </a:bodyPr>
          <a:lstStyle>
            <a:lvl1pPr marL="0" indent="0">
              <a:buNone/>
              <a:defRPr sz="102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5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7196" y="-12419"/>
            <a:ext cx="7794334" cy="10083238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8160" y="894080"/>
            <a:ext cx="5395556" cy="19371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3168866"/>
            <a:ext cx="5395557" cy="569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94469" y="8860666"/>
            <a:ext cx="581512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8160" y="8860666"/>
            <a:ext cx="3929527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77975" y="8860666"/>
            <a:ext cx="435742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724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</p:sldLayoutIdLst>
  <p:txStyles>
    <p:titleStyle>
      <a:lvl1pPr algn="l" defTabSz="388620" rtl="0" eaLnBrk="1" latinLnBrk="0" hangingPunct="1">
        <a:spcBef>
          <a:spcPct val="0"/>
        </a:spcBef>
        <a:buNone/>
        <a:defRPr sz="306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91465" indent="-291465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3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1508" indent="-242888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71550" indent="-194310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60170" indent="-194310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48790" indent="-194310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137410" indent="-194310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526030" indent="-194310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14650" indent="-194310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03270" indent="-194310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"/>
          <p:cNvSpPr txBox="1"/>
          <p:nvPr/>
        </p:nvSpPr>
        <p:spPr>
          <a:xfrm>
            <a:off x="9523" y="6039854"/>
            <a:ext cx="7667625" cy="415089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b="1" dirty="0">
              <a:solidFill>
                <a:schemeClr val="accent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endParaRPr lang="en-US" sz="1400" b="1" dirty="0">
              <a:solidFill>
                <a:schemeClr val="accent1"/>
              </a:solidFill>
              <a:latin typeface="Times New Roman" panose="02020603050405020304" pitchFamily="18" charset="0"/>
              <a:ea typeface="Microsoft YaHei UI" panose="020B0503020204020204" pitchFamily="34" charset="-122"/>
              <a:cs typeface="Times New Roman" panose="02020603050405020304" pitchFamily="18" charset="0"/>
            </a:endParaRPr>
          </a:p>
          <a:p>
            <a:pPr algn="ctr"/>
            <a:r>
              <a:rPr lang="en-US" sz="1200" b="1" dirty="0">
                <a:solidFill>
                  <a:schemeClr val="accent1"/>
                </a:solidFill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Joyce Perry Edwards, Ph.D., Chair</a:t>
            </a:r>
          </a:p>
          <a:p>
            <a:pPr algn="ctr"/>
            <a:r>
              <a:rPr lang="en-US" sz="1200" b="1" dirty="0">
                <a:solidFill>
                  <a:schemeClr val="accent1"/>
                </a:solidFill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Education Committee</a:t>
            </a:r>
          </a:p>
          <a:p>
            <a:pPr algn="ctr"/>
            <a:endParaRPr lang="en-US" sz="1200" b="1" dirty="0">
              <a:solidFill>
                <a:schemeClr val="accent1"/>
              </a:solidFill>
              <a:latin typeface="Times New Roman" panose="02020603050405020304" pitchFamily="18" charset="0"/>
              <a:ea typeface="Microsoft YaHei UI" panose="020B0503020204020204" pitchFamily="34" charset="-122"/>
              <a:cs typeface="Times New Roman" panose="02020603050405020304" pitchFamily="18" charset="0"/>
            </a:endParaRPr>
          </a:p>
          <a:p>
            <a:pPr algn="ctr"/>
            <a:r>
              <a:rPr lang="en-US" sz="1200" b="1" dirty="0">
                <a:solidFill>
                  <a:schemeClr val="accent1"/>
                </a:solidFill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Dr. Mary J. Matthews</a:t>
            </a:r>
          </a:p>
          <a:p>
            <a:pPr algn="ctr"/>
            <a:r>
              <a:rPr lang="en-US" sz="1200" b="1" dirty="0">
                <a:solidFill>
                  <a:schemeClr val="accent1"/>
                </a:solidFill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International President</a:t>
            </a:r>
          </a:p>
          <a:p>
            <a:pPr algn="ctr"/>
            <a:endParaRPr lang="en-US" sz="1200" b="1" dirty="0">
              <a:solidFill>
                <a:schemeClr val="accent1"/>
              </a:solidFill>
              <a:latin typeface="Times New Roman" panose="02020603050405020304" pitchFamily="18" charset="0"/>
              <a:ea typeface="Microsoft YaHei UI" panose="020B0503020204020204" pitchFamily="34" charset="-122"/>
              <a:cs typeface="Times New Roman" panose="02020603050405020304" pitchFamily="18" charset="0"/>
            </a:endParaRPr>
          </a:p>
          <a:p>
            <a:pPr algn="ctr"/>
            <a:r>
              <a:rPr lang="en-US" sz="1200" b="1" dirty="0">
                <a:solidFill>
                  <a:schemeClr val="accent1"/>
                </a:solidFill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Ms. Lynda Byrd, 3</a:t>
            </a:r>
            <a:r>
              <a:rPr lang="en-US" sz="1200" b="1" baseline="30000" dirty="0">
                <a:solidFill>
                  <a:schemeClr val="accent1"/>
                </a:solidFill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rd</a:t>
            </a:r>
            <a:r>
              <a:rPr lang="en-US" sz="1200" b="1" dirty="0">
                <a:solidFill>
                  <a:schemeClr val="accent1"/>
                </a:solidFill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 Vice Chair</a:t>
            </a:r>
          </a:p>
          <a:p>
            <a:pPr algn="ctr"/>
            <a:r>
              <a:rPr lang="en-US" sz="1200" b="1" dirty="0">
                <a:solidFill>
                  <a:schemeClr val="accent1"/>
                </a:solidFill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Board of Lay Activities</a:t>
            </a:r>
          </a:p>
          <a:p>
            <a:pPr algn="ctr"/>
            <a:endParaRPr lang="en-US" sz="1200" b="1" dirty="0">
              <a:solidFill>
                <a:schemeClr val="accent1"/>
              </a:solidFill>
              <a:latin typeface="Times New Roman" panose="02020603050405020304" pitchFamily="18" charset="0"/>
              <a:ea typeface="Microsoft YaHei UI" panose="020B0503020204020204" pitchFamily="34" charset="-122"/>
              <a:cs typeface="Times New Roman" panose="02020603050405020304" pitchFamily="18" charset="0"/>
            </a:endParaRPr>
          </a:p>
          <a:p>
            <a:pPr algn="ctr"/>
            <a:r>
              <a:rPr lang="en-US" sz="1200" b="1" dirty="0">
                <a:solidFill>
                  <a:schemeClr val="accent1"/>
                </a:solidFill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Bishop Joseph Johnson (Retired), 2</a:t>
            </a:r>
            <a:r>
              <a:rPr lang="en-US" sz="1200" b="1" baseline="30000" dirty="0">
                <a:solidFill>
                  <a:schemeClr val="accent1"/>
                </a:solidFill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nd</a:t>
            </a:r>
            <a:r>
              <a:rPr lang="en-US" sz="1200" b="1" dirty="0">
                <a:solidFill>
                  <a:schemeClr val="accent1"/>
                </a:solidFill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 Vice Chair</a:t>
            </a:r>
          </a:p>
          <a:p>
            <a:pPr algn="ctr"/>
            <a:r>
              <a:rPr lang="en-US" sz="1200" b="1" dirty="0">
                <a:solidFill>
                  <a:schemeClr val="accent1"/>
                </a:solidFill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Board of Lay Activities</a:t>
            </a:r>
          </a:p>
          <a:p>
            <a:pPr algn="ctr"/>
            <a:endParaRPr lang="en-US" sz="1200" b="1" dirty="0">
              <a:solidFill>
                <a:schemeClr val="accent1"/>
              </a:solidFill>
              <a:latin typeface="Times New Roman" panose="02020603050405020304" pitchFamily="18" charset="0"/>
              <a:ea typeface="Microsoft YaHei UI" panose="020B0503020204020204" pitchFamily="34" charset="-122"/>
              <a:cs typeface="Times New Roman" panose="02020603050405020304" pitchFamily="18" charset="0"/>
            </a:endParaRPr>
          </a:p>
          <a:p>
            <a:pPr algn="ctr"/>
            <a:r>
              <a:rPr lang="en-US" sz="1200" b="1" dirty="0">
                <a:solidFill>
                  <a:schemeClr val="accent1"/>
                </a:solidFill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Bishop Hilliard Dogbe, 1</a:t>
            </a:r>
            <a:r>
              <a:rPr lang="en-US" sz="1200" b="1" baseline="30000" dirty="0">
                <a:solidFill>
                  <a:schemeClr val="accent1"/>
                </a:solidFill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st</a:t>
            </a:r>
            <a:r>
              <a:rPr lang="en-US" sz="1200" b="1" dirty="0">
                <a:solidFill>
                  <a:schemeClr val="accent1"/>
                </a:solidFill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 Vice Chair</a:t>
            </a:r>
          </a:p>
          <a:p>
            <a:pPr algn="ctr"/>
            <a:r>
              <a:rPr lang="en-US" sz="1200" b="1" dirty="0">
                <a:solidFill>
                  <a:schemeClr val="accent1"/>
                </a:solidFill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Board of Lay Activities</a:t>
            </a:r>
          </a:p>
          <a:p>
            <a:pPr algn="ctr"/>
            <a:endParaRPr lang="en-US" sz="1200" b="1" dirty="0">
              <a:solidFill>
                <a:schemeClr val="accent1"/>
              </a:solidFill>
              <a:latin typeface="Times New Roman" panose="02020603050405020304" pitchFamily="18" charset="0"/>
              <a:ea typeface="Microsoft YaHei UI" panose="020B0503020204020204" pitchFamily="34" charset="-122"/>
              <a:cs typeface="Times New Roman" panose="02020603050405020304" pitchFamily="18" charset="0"/>
            </a:endParaRPr>
          </a:p>
          <a:p>
            <a:pPr algn="ctr"/>
            <a:r>
              <a:rPr lang="en-US" sz="1200" b="1" dirty="0">
                <a:solidFill>
                  <a:schemeClr val="accent1"/>
                </a:solidFill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Bishop Michael A. Frencher, Sr., Chair</a:t>
            </a:r>
          </a:p>
          <a:p>
            <a:pPr algn="ctr"/>
            <a:r>
              <a:rPr lang="en-US" sz="1200" b="1" dirty="0">
                <a:solidFill>
                  <a:schemeClr val="accent1"/>
                </a:solidFill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Board of Lay Activities</a:t>
            </a:r>
          </a:p>
          <a:p>
            <a:pPr algn="ctr"/>
            <a:endParaRPr lang="en-US" sz="1200" b="1" dirty="0">
              <a:solidFill>
                <a:schemeClr val="accent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endParaRPr lang="en-US" sz="1200" b="1" dirty="0">
              <a:solidFill>
                <a:schemeClr val="accent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endParaRPr lang="en-US" sz="1200" b="1" dirty="0">
              <a:solidFill>
                <a:schemeClr val="accent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endParaRPr lang="en-US" sz="1200" b="1" dirty="0">
              <a:solidFill>
                <a:schemeClr val="accent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endParaRPr lang="en-US" sz="1600" b="1" dirty="0">
              <a:solidFill>
                <a:schemeClr val="accent1"/>
              </a:solidFill>
            </a:endParaRPr>
          </a:p>
        </p:txBody>
      </p:sp>
      <p:pic>
        <p:nvPicPr>
          <p:cNvPr id="13" name="Picture 12" descr="Connectional Lay Council Logo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268" y="4635338"/>
            <a:ext cx="1744911" cy="1689568"/>
          </a:xfrm>
          <a:prstGeom prst="ellipse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9524" y="1699912"/>
            <a:ext cx="7772400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0">
              <a:buNone/>
            </a:pPr>
            <a:r>
              <a:rPr lang="en-US" sz="2800" b="1" kern="10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FACILITATOR’S GUIDE</a:t>
            </a:r>
          </a:p>
          <a:p>
            <a:pPr algn="ctr" rtl="0">
              <a:buNone/>
            </a:pPr>
            <a:r>
              <a:rPr lang="en-US" sz="2000" b="1" kern="10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CONDUCTING</a:t>
            </a:r>
          </a:p>
          <a:p>
            <a:pPr algn="ctr"/>
            <a:r>
              <a:rPr lang="en-US" sz="2000" b="1" kern="1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INTERACTIVE THEMATIC </a:t>
            </a:r>
            <a:r>
              <a:rPr lang="en-US" sz="2000" b="1" kern="10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LAY ACADEMIES</a:t>
            </a:r>
            <a:endParaRPr lang="en-US" sz="2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525" y="3127722"/>
            <a:ext cx="77628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QUADERENNIAL THEME 2017-2021</a:t>
            </a:r>
          </a:p>
          <a:p>
            <a:pPr algn="ctr"/>
            <a:r>
              <a:rPr lang="en-US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The Freedom Church: Refocusing on our Purpose, </a:t>
            </a:r>
          </a:p>
          <a:p>
            <a:pPr algn="ctr"/>
            <a:r>
              <a:rPr lang="en-US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Reviewing Our Practices, Retooling Our People,</a:t>
            </a:r>
          </a:p>
          <a:p>
            <a:pPr algn="ctr"/>
            <a:r>
              <a:rPr lang="en-US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Reaching Our Potential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D27915-82D7-4AA5-84FD-6E2BA8697F43}"/>
              </a:ext>
            </a:extLst>
          </p:cNvPr>
          <p:cNvSpPr txBox="1"/>
          <p:nvPr/>
        </p:nvSpPr>
        <p:spPr>
          <a:xfrm>
            <a:off x="9524" y="445168"/>
            <a:ext cx="7762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  <a:latin typeface="Rockwell" panose="02060603020205020403" pitchFamily="18" charset="0"/>
              </a:rPr>
              <a:t>The African Methodist Episcopal Zion Church</a:t>
            </a:r>
          </a:p>
          <a:p>
            <a:pPr algn="ctr"/>
            <a:r>
              <a:rPr lang="en-US" sz="2400" b="1" dirty="0">
                <a:solidFill>
                  <a:schemeClr val="accent1"/>
                </a:solidFill>
                <a:latin typeface="Rockwell" panose="02060603020205020403" pitchFamily="18" charset="0"/>
              </a:rPr>
              <a:t>CONNECTIONAL LAY COUNCIL</a:t>
            </a:r>
            <a:endParaRPr lang="en-US" b="1" dirty="0">
              <a:solidFill>
                <a:schemeClr val="accent1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2159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2">
      <a:dk1>
        <a:srgbClr val="FFC000"/>
      </a:dk1>
      <a:lt1>
        <a:srgbClr val="FFFF00"/>
      </a:lt1>
      <a:dk2>
        <a:srgbClr val="FFFFFF"/>
      </a:dk2>
      <a:lt2>
        <a:srgbClr val="F0D577"/>
      </a:lt2>
      <a:accent1>
        <a:srgbClr val="000000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357</TotalTime>
  <Words>108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Microsoft YaHei UI</vt:lpstr>
      <vt:lpstr>Arial</vt:lpstr>
      <vt:lpstr>Rockwell</vt:lpstr>
      <vt:lpstr>Times New Roman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THEMATIC GUIDE  of INTERACTIVE LAY ACADEMIES  for LAY LEADERS in the AFRICAN METHODIST EPISCOPAL ZION CHURCH</dc:title>
  <dc:creator>Microsoft account</dc:creator>
  <cp:lastModifiedBy>Joyce Edwards</cp:lastModifiedBy>
  <cp:revision>31</cp:revision>
  <cp:lastPrinted>2014-07-03T18:35:25Z</cp:lastPrinted>
  <dcterms:created xsi:type="dcterms:W3CDTF">2014-06-30T14:58:30Z</dcterms:created>
  <dcterms:modified xsi:type="dcterms:W3CDTF">2020-08-25T18:48:39Z</dcterms:modified>
</cp:coreProperties>
</file>